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1" r:id="rId2"/>
    <p:sldId id="269" r:id="rId3"/>
    <p:sldId id="274" r:id="rId4"/>
    <p:sldId id="306" r:id="rId5"/>
    <p:sldId id="307" r:id="rId6"/>
    <p:sldId id="276" r:id="rId7"/>
    <p:sldId id="270" r:id="rId8"/>
    <p:sldId id="273" r:id="rId9"/>
    <p:sldId id="277" r:id="rId10"/>
    <p:sldId id="278" r:id="rId11"/>
    <p:sldId id="308" r:id="rId12"/>
    <p:sldId id="293" r:id="rId13"/>
    <p:sldId id="294" r:id="rId14"/>
    <p:sldId id="295" r:id="rId15"/>
    <p:sldId id="296" r:id="rId16"/>
    <p:sldId id="298" r:id="rId17"/>
    <p:sldId id="300" r:id="rId18"/>
    <p:sldId id="301" r:id="rId19"/>
    <p:sldId id="302" r:id="rId20"/>
    <p:sldId id="3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 autoAdjust="0"/>
    <p:restoredTop sz="78117" autoAdjust="0"/>
  </p:normalViewPr>
  <p:slideViewPr>
    <p:cSldViewPr snapToGrid="0">
      <p:cViewPr varScale="1">
        <p:scale>
          <a:sx n="56" d="100"/>
          <a:sy n="56" d="100"/>
        </p:scale>
        <p:origin x="15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6821-5A91-4DD8-A751-B801D588254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EEE1-A3C7-45D0-A415-058A6901E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contras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angzixuan.me/projects/NBAViz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oogle.com/document/d/1e0lnl-2Qg3Rr3XYU3mbXVpFkxAMzxFsvzWK2UTfcjE8/edit?usp=sharing" TargetMode="External"/><Relationship Id="rId4" Type="http://schemas.openxmlformats.org/officeDocument/2006/relationships/hyperlink" Target="http://aid.xiaoxuezhang.info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our data about</a:t>
            </a:r>
            <a:r>
              <a:rPr lang="en-US" baseline="0" dirty="0"/>
              <a:t> all existing occupations for the year 2012 </a:t>
            </a:r>
            <a:r>
              <a:rPr lang="mr-IN" baseline="0" dirty="0"/>
              <a:t>–</a:t>
            </a:r>
            <a:r>
              <a:rPr lang="en-US" baseline="0" dirty="0"/>
              <a:t> 2015. We apply our visualization techniques on a subset of this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7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you plan to use interactive visuals?</a:t>
            </a:r>
          </a:p>
          <a:p>
            <a:endParaRPr lang="en-GB" dirty="0"/>
          </a:p>
          <a:p>
            <a:r>
              <a:rPr lang="en-GB" dirty="0"/>
              <a:t>What are your design considerations?</a:t>
            </a:r>
          </a:p>
          <a:p>
            <a:pPr marL="171450" indent="-171450">
              <a:buFontTx/>
              <a:buChar char="-"/>
            </a:pPr>
            <a:r>
              <a:rPr lang="en-GB" dirty="0"/>
              <a:t>Visualization is presented clearly in an understandable manner, by avoiding any kind of cluttering.</a:t>
            </a:r>
          </a:p>
          <a:p>
            <a:pPr marL="171450" indent="-171450">
              <a:buFontTx/>
              <a:buChar char="-"/>
            </a:pPr>
            <a:r>
              <a:rPr lang="en-GB" dirty="0"/>
              <a:t>Focus on the Cairo’s visualization wheel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Data cleaning tool – like open Refine or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9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– A picture is worth a thousand words </a:t>
            </a:r>
            <a:r>
              <a:rPr lang="en-US" sz="1200" dirty="0"/>
              <a:t>- </a:t>
            </a:r>
            <a:r>
              <a:rPr lang="en-GB" sz="1200" dirty="0"/>
              <a:t> but only when the story is best told graphically rather than verbally and the picture is well designed.</a:t>
            </a:r>
            <a:endParaRPr lang="en-US" sz="1200" dirty="0"/>
          </a:p>
          <a:p>
            <a:endParaRPr lang="en-US" dirty="0"/>
          </a:p>
          <a:p>
            <a:r>
              <a:rPr lang="en-US" dirty="0"/>
              <a:t>Choosing the best design that represents the data will be the key design strategy.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13.1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does two things extremely well: it expresses these sales values precisely and it provides an efficient means to look up values for a particular region and month. But if we're looking for patterns, trends, or exceptions among these values, if we want a quick sense of the story contained in these numbers, or we need to compare whole sets of numbers rather than just two at a time, this table fails.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13.2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facts now leap into view: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were considerably and consistently higher than international.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trended upward over the year as a whole.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sales, in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Contrast?"/>
              </a:rPr>
              <a:t>contrast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remained relatively flat, with one glaring exception: they decreased sharply in August.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exhibited a cyclical pattern - up, up, down - that repeated itself on a quarterly basis, always reaching the peak in the last month of the quarter and then declining dramatically in the first month of the next.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these numbers could not communicate when presented as text in a table, which our brains interpret through the use of verbal processing, becomes visible and understandable when communicated visually. This is the power of "data visualization."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https://www.interaction-design.org/literature/book/the-encyclopedia-of-human-computer-interaction-2nd-ed/data-visualization-for-human-perception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26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goal 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an experience which allows users to be able to play around and explore the employment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statisitcs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dig out meaningful information that best suits their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496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methodologies: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Focus Groups – evaluation team</a:t>
            </a:r>
          </a:p>
          <a:p>
            <a:r>
              <a:rPr lang="en-US" dirty="0"/>
              <a:t>Controlled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 fully </a:t>
            </a:r>
            <a:r>
              <a:rPr lang="en-GB" dirty="0">
                <a:hlinkClick r:id="rId3"/>
              </a:rPr>
              <a:t>interactive visualization project</a:t>
            </a:r>
            <a:r>
              <a:rPr lang="en-GB" dirty="0"/>
              <a:t> covering multiple coordinated views representing different aspects of Occupational Employment Statistics.</a:t>
            </a:r>
          </a:p>
          <a:p>
            <a:pPr marL="171450" indent="-171450">
              <a:buFontTx/>
              <a:buChar char="-"/>
            </a:pPr>
            <a:r>
              <a:rPr lang="en-GB" dirty="0"/>
              <a:t>a fully functional </a:t>
            </a:r>
            <a:r>
              <a:rPr lang="en-GB" dirty="0">
                <a:hlinkClick r:id="rId4"/>
              </a:rPr>
              <a:t>prototype</a:t>
            </a:r>
            <a:r>
              <a:rPr lang="en-GB" dirty="0"/>
              <a:t> demonstrating key features,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a </a:t>
            </a:r>
            <a:r>
              <a:rPr lang="en-GB" dirty="0">
                <a:hlinkClick r:id="rId5"/>
              </a:rPr>
              <a:t>process book</a:t>
            </a:r>
            <a:r>
              <a:rPr lang="en-GB" dirty="0"/>
              <a:t> documenting each steps as well.</a:t>
            </a:r>
          </a:p>
          <a:p>
            <a:pPr marL="171450" indent="-171450">
              <a:buFontTx/>
              <a:buChar char="-"/>
            </a:pPr>
            <a:r>
              <a:rPr lang="en-GB" dirty="0"/>
              <a:t>Video</a:t>
            </a:r>
          </a:p>
          <a:p>
            <a:pPr marL="171450" indent="-171450">
              <a:buFontTx/>
              <a:buChar char="-"/>
            </a:pPr>
            <a:r>
              <a:rPr lang="en-GB" dirty="0"/>
              <a:t>Website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White Paper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7EEE1-A3C7-45D0-A415-058A6901E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73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git</a:t>
            </a:r>
          </a:p>
          <a:p>
            <a:r>
              <a:rPr lang="en-US" dirty="0"/>
              <a:t>Brainstorming sessions</a:t>
            </a:r>
          </a:p>
          <a:p>
            <a:r>
              <a:rPr lang="en-US" dirty="0"/>
              <a:t>Peer Reviews</a:t>
            </a:r>
          </a:p>
          <a:p>
            <a:r>
              <a:rPr lang="en-US" dirty="0"/>
              <a:t>Critique group involvement and reviews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4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https://github.com/INF554Fall17/a7-orange-dots/blob/master/orange%20dots%20timeline.png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What are you telling with your visualization? Past, Present, Future trends</a:t>
            </a:r>
            <a:r>
              <a:rPr lang="en-US" sz="1200" baseline="0" dirty="0">
                <a:solidFill>
                  <a:schemeClr val="bg1"/>
                </a:solidFill>
              </a:rPr>
              <a:t> in STEM occupations in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are often confused about choosing career paths. </a:t>
            </a:r>
          </a:p>
          <a:p>
            <a:r>
              <a:rPr lang="en-US" dirty="0"/>
              <a:t>We asks friends and family, search on the internet, but end up with unsatisfactory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olidFill>
                  <a:schemeClr val="bg1"/>
                </a:solidFill>
              </a:rPr>
              <a:t>To guide students -  how it is a useful source of information for the aspiring minds to shape their future in right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6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interesting?</a:t>
            </a:r>
          </a:p>
          <a:p>
            <a:pPr marL="228600" indent="-228600">
              <a:buAutoNum type="arabicPeriod"/>
            </a:pPr>
            <a:r>
              <a:rPr lang="en-US" dirty="0"/>
              <a:t>Higher wages – helps decide students early which career path to choose, as this is quite rewarding</a:t>
            </a:r>
          </a:p>
          <a:p>
            <a:pPr marL="228600" indent="-228600">
              <a:buAutoNum type="arabicPeriod"/>
            </a:pPr>
            <a:r>
              <a:rPr lang="en-US" dirty="0"/>
              <a:t>Job Growth – relatively low unemployment</a:t>
            </a:r>
          </a:p>
          <a:p>
            <a:pPr marL="228600" indent="-228600">
              <a:buAutoNum type="arabicPeriod"/>
            </a:pPr>
            <a:r>
              <a:rPr lang="en-US" dirty="0"/>
              <a:t>STEM graduates have transferrable skills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6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Audience </a:t>
            </a:r>
            <a:r>
              <a:rPr lang="mr-IN" baseline="0" dirty="0"/>
              <a:t>–</a:t>
            </a:r>
            <a:r>
              <a:rPr lang="en-US" baseline="0" dirty="0"/>
              <a:t> High school students who aspire to build career in STEM but confused to choose the correct path.</a:t>
            </a:r>
          </a:p>
          <a:p>
            <a:endParaRPr lang="en-US" baseline="0" dirty="0"/>
          </a:p>
          <a:p>
            <a:r>
              <a:rPr lang="en-US" baseline="0" dirty="0"/>
              <a:t>People seeking new start and switches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1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your visualization useful?</a:t>
            </a:r>
          </a:p>
          <a:p>
            <a:endParaRPr lang="en-US" dirty="0"/>
          </a:p>
          <a:p>
            <a:r>
              <a:rPr lang="en-US" dirty="0"/>
              <a:t>- We are answering all dimensions involved in decision making in choosing a stem career pathway.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3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Why is your visualization important? There is a </a:t>
            </a:r>
            <a:r>
              <a:rPr lang="en-GB" dirty="0" err="1"/>
              <a:t>neeeddddd</a:t>
            </a:r>
            <a:r>
              <a:rPr lang="en-GB" dirty="0"/>
              <a:t> for it. OBVIO!</a:t>
            </a:r>
          </a:p>
          <a:p>
            <a:endParaRPr lang="en-GB" dirty="0"/>
          </a:p>
          <a:p>
            <a:r>
              <a:rPr lang="en-US" dirty="0"/>
              <a:t>Current STEM</a:t>
            </a:r>
            <a:r>
              <a:rPr lang="en-US" baseline="0" dirty="0"/>
              <a:t> </a:t>
            </a:r>
            <a:r>
              <a:rPr lang="en-US" dirty="0"/>
              <a:t>data is non interactive and </a:t>
            </a:r>
            <a:r>
              <a:rPr lang="en-US" dirty="0" err="1"/>
              <a:t>uni</a:t>
            </a:r>
            <a:r>
              <a:rPr lang="en-US" dirty="0"/>
              <a:t>-dimensional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8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are you telling with your visualization? What is the </a:t>
            </a:r>
            <a:r>
              <a:rPr lang="en-GB" b="1" dirty="0"/>
              <a:t>story?  Described above!!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plan to make our Visualizations multi</a:t>
            </a:r>
            <a:r>
              <a:rPr lang="en-US" baseline="0" dirty="0"/>
              <a:t>-dimensional, novel and easy to understand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F742-7D0B-4886-88B7-D7BDF0DBB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373E-F1BA-4A3A-BA9E-654137EFF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70D6-3F55-4A51-989A-4AF3C0B1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839C-B941-4D67-B940-E8D67613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B9A7-C657-4868-BCD0-18E23E7C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954F-2CE0-4DB7-BBF5-FAC45D5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0DAF9-0A67-4955-B8AE-400B2B44E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1ABDF-AE4B-465B-992D-A0DE54AA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6B772-A81B-4DF3-A560-647266FF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E572-3290-4C24-96F1-FC4B2D33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2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77442-8809-49A1-AEB6-D06477D97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44B13-30BA-4264-B50C-272027F1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7034-E58B-4711-AE56-2C2D6A45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5860-052C-4A1B-9988-0361346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1F85-A2AC-4308-A7BF-C5B5022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62C8-9076-4DEA-AEE7-4A3954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662D-2033-4559-804C-8620D5E2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D8B1-F815-4914-9352-8273CE68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C4F31-0B7D-486C-A236-2BA2C4E1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DE3FC-78B5-4DF3-A224-893A3559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188B-A6DF-497A-84A4-EA86DAA0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B8A0-6184-4D7F-9301-4E06653E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3EAEF-35E5-40C3-9FB0-D18F08C3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3F6E-9AD6-4312-8666-C1749CA7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22A09-BBCF-42AE-AE10-05B5B46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81AB-C0EA-429D-A9C6-8837C07B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F13D-04D6-452D-B613-EF9C6E228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AB297-232B-4B9F-AB40-B9CC8C472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8E3B3-1023-4582-B373-850D0C1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22BA6-3461-40AE-97EF-59F6B64A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C940B-7844-4A62-A176-32B56DB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5496-70E2-43C3-9049-FCA2D5C7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BFA67-3506-4952-A2FE-18089F809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59DCA-7015-4982-A42F-0048E296A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9D2A6-32C6-4315-84CC-A3F1A7708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2CCD1-AC69-4020-BB97-59EB99449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611BA-E13F-4A32-8947-D5EE72C0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60163-5219-4F3F-8BF3-3B8FE70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29A02-A94A-4371-90B9-EB06DE17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B40E-2444-4FBD-B261-5AD3FA14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F3C7E-4DA4-42E5-A536-C950627C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CA634-4F15-44AA-BB8A-67EB2812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91D63-EEF3-475E-B91A-1ADCEAE5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AFD58-4BDF-48E9-9445-4CCA9CAF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9DCF5-59DE-48CE-AB34-32F3C268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F096C-F778-40F5-9571-07D1E35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60A4-B708-46F5-8D76-B31C163D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E422-ADC8-4BEF-B31E-C5F4622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42DCE-0403-4325-9614-50EBB6A1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667C0-1BAE-4DE1-BE86-C8F9D7FC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7FBA5-241A-4AD0-AD0D-77D8BE7C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BA6B8-C943-4BEB-B83B-EAD35F4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7A41-3A96-43E4-99D9-BA202A0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F69FA-D534-438D-A3B1-CEC2346D4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BFE9E-7F61-42E2-9459-53C7DB717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83B41-ECFB-415C-84BD-4A4673B3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9BAC1-C0B6-43A0-803E-174C7CC4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71B83-95A6-4D14-96EB-459D450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2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45CF59-8149-4957-B9AD-7FE4EE75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D24A4-51DC-43D4-8464-A3D83CFA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2FBB-109A-4E8C-89D1-954812C4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9C88-B300-402A-A31F-317C0DE4D427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FF89-765B-425A-97E5-6D69A3D1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B2C5-D9FC-45C7-B23D-B3B7366B3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2" b="17988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1" b="16308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229" y="1417737"/>
            <a:ext cx="5055215" cy="295256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“Analytics on Career in STEM“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183" y="3915178"/>
            <a:ext cx="7025683" cy="2481733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Team – Orange Dots </a:t>
            </a:r>
            <a:r>
              <a:rPr lang="en-US" sz="2800" b="1" dirty="0">
                <a:solidFill>
                  <a:schemeClr val="accent2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accent2"/>
              </a:solidFill>
            </a:endParaRPr>
          </a:p>
          <a:p>
            <a:pPr algn="l"/>
            <a:r>
              <a:rPr lang="en-US" sz="2800" b="1" dirty="0">
                <a:solidFill>
                  <a:schemeClr val="accent2"/>
                </a:solidFill>
              </a:rPr>
              <a:t>Aditi Agrawal </a:t>
            </a:r>
          </a:p>
          <a:p>
            <a:pPr algn="l"/>
            <a:r>
              <a:rPr lang="en-US" sz="2800" b="1" dirty="0" err="1">
                <a:solidFill>
                  <a:schemeClr val="accent4"/>
                </a:solidFill>
              </a:rPr>
              <a:t>Ankita</a:t>
            </a:r>
            <a:r>
              <a:rPr lang="en-US" sz="2800" b="1" dirty="0">
                <a:solidFill>
                  <a:schemeClr val="accent4"/>
                </a:solidFill>
              </a:rPr>
              <a:t> Aggarwal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sz="2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Priya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Mishra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4462"/>
            <a:ext cx="7188199" cy="384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63502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051A-B59F-48BF-82E8-505F0F58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8" y="2055902"/>
            <a:ext cx="3457755" cy="1325563"/>
          </a:xfrm>
        </p:spPr>
        <p:txBody>
          <a:bodyPr/>
          <a:lstStyle/>
          <a:p>
            <a:r>
              <a:rPr lang="en-US" dirty="0"/>
              <a:t>Design Consideration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49426-EA1A-4092-8939-A59F6606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59" y="365125"/>
            <a:ext cx="7067550" cy="55816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A6523-4FD8-411E-9D34-07B4460AE994}"/>
              </a:ext>
            </a:extLst>
          </p:cNvPr>
          <p:cNvSpPr/>
          <p:nvPr/>
        </p:nvSpPr>
        <p:spPr>
          <a:xfrm>
            <a:off x="4917057" y="365125"/>
            <a:ext cx="517585" cy="662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65C96-4EEF-471E-8391-DE8E55EFB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82" y="845334"/>
            <a:ext cx="9668694" cy="4689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742E3-A7E0-4A91-BF53-3AB041DD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Technologies we plan to use</a:t>
            </a:r>
          </a:p>
        </p:txBody>
      </p:sp>
    </p:spTree>
    <p:extLst>
      <p:ext uri="{BB962C8B-B14F-4D97-AF65-F5344CB8AC3E}">
        <p14:creationId xmlns:p14="http://schemas.microsoft.com/office/powerpoint/2010/main" val="41622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4871C-98D2-4E0E-8FB0-07266478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0" y="2426503"/>
            <a:ext cx="8859782" cy="133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48C70-0261-4506-8C00-CBECC983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89" y="4016149"/>
            <a:ext cx="5253007" cy="2679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0BF4B-0D29-4C4B-91A9-CE47FB3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51936" cy="810045"/>
          </a:xfrm>
        </p:spPr>
        <p:txBody>
          <a:bodyPr>
            <a:normAutofit/>
          </a:bodyPr>
          <a:lstStyle/>
          <a:p>
            <a:r>
              <a:rPr lang="en-US" dirty="0"/>
              <a:t>How to design, build and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F696D-9C41-439B-88B2-746D21C6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424928"/>
            <a:ext cx="10683240" cy="876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“A picture is worth a thousand words </a:t>
            </a:r>
            <a:r>
              <a:rPr lang="en-US" dirty="0"/>
              <a:t>- </a:t>
            </a:r>
            <a:r>
              <a:rPr lang="en-GB" dirty="0"/>
              <a:t> but only when the story is best told graphically rather than verbally and the picture is well designed”.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AFF8-872A-4A11-9E3E-6B15C28B1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487" y="4111626"/>
            <a:ext cx="2168649" cy="23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3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6D8D2-814F-4A85-891D-E4EA8C0A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 b="2477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D10C6E-F223-473D-9D11-82122CE2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8" y="2276259"/>
            <a:ext cx="2930899" cy="4366081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/>
              <a:t>using D3 to build beautiful web maps</a:t>
            </a:r>
            <a:br>
              <a:rPr lang="en-US" sz="4800" i="1" dirty="0"/>
            </a:b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78444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B70C4-0EF4-4A0A-91A1-4C69A6A1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5E0A9-F14A-4EA6-A4FE-FF775DE5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428701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0CAD8-8879-4ED6-92E6-2B2DBD5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Deliverables?</a:t>
            </a:r>
          </a:p>
        </p:txBody>
      </p:sp>
    </p:spTree>
    <p:extLst>
      <p:ext uri="{BB962C8B-B14F-4D97-AF65-F5344CB8AC3E}">
        <p14:creationId xmlns:p14="http://schemas.microsoft.com/office/powerpoint/2010/main" val="2712247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EB0496-6163-4187-9A9C-214D7920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 b="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6BA76E6-9076-486D-A692-C80CDB72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do we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24410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5D4B2F-BD14-4C86-B039-D518976B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3373" y="1578868"/>
            <a:ext cx="4063994" cy="223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D1981-6E40-4D6C-A9EB-BA1210A95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8" y="367468"/>
            <a:ext cx="6071443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37F35-A40D-4A8F-9009-3090A2107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98"/>
            <a:ext cx="12192000" cy="5604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073B3-D2AC-4EC5-B99F-607C48BC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2058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5" y="307731"/>
            <a:ext cx="4801966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307731"/>
            <a:ext cx="5158241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" y="4401123"/>
            <a:ext cx="11676845" cy="24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0C9424-2E91-4452-A327-77514747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3791451" cy="8626467"/>
          </a:xfrm>
        </p:spPr>
      </p:pic>
    </p:spTree>
    <p:extLst>
      <p:ext uri="{BB962C8B-B14F-4D97-AF65-F5344CB8AC3E}">
        <p14:creationId xmlns:p14="http://schemas.microsoft.com/office/powerpoint/2010/main" val="52746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r="16071" b="2"/>
          <a:stretch/>
        </p:blipFill>
        <p:spPr>
          <a:xfrm>
            <a:off x="0" y="1945997"/>
            <a:ext cx="5320956" cy="491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327"/>
          <a:stretch/>
        </p:blipFill>
        <p:spPr>
          <a:xfrm>
            <a:off x="5320956" y="3872182"/>
            <a:ext cx="6871044" cy="2985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3" r="-1" b="20899"/>
          <a:stretch/>
        </p:blipFill>
        <p:spPr>
          <a:xfrm>
            <a:off x="7391296" y="430842"/>
            <a:ext cx="4160452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9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2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60F40-5135-4EFE-BF66-FE792730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0"/>
            <a:ext cx="81057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CC59-9B5C-4878-B410-3BD60576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Why we chose STEM?</a:t>
            </a:r>
          </a:p>
        </p:txBody>
      </p:sp>
    </p:spTree>
    <p:extLst>
      <p:ext uri="{BB962C8B-B14F-4D97-AF65-F5344CB8AC3E}">
        <p14:creationId xmlns:p14="http://schemas.microsoft.com/office/powerpoint/2010/main" val="181894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B6366-50E5-4008-8701-4110760F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33" y="0"/>
            <a:ext cx="6668567" cy="6835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F49835-7231-4732-B2CB-7194C886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is it interesting?</a:t>
            </a:r>
          </a:p>
        </p:txBody>
      </p:sp>
    </p:spTree>
    <p:extLst>
      <p:ext uri="{BB962C8B-B14F-4D97-AF65-F5344CB8AC3E}">
        <p14:creationId xmlns:p14="http://schemas.microsoft.com/office/powerpoint/2010/main" val="123187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05D939-00C4-4F2E-9797-3170DD040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EE4E44-1403-472B-8C01-D354CB8F5A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r="-1" b="4026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83CCE40-4C5F-42D3-86D9-7892AD1E9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2398" b="-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4" y="1149439"/>
            <a:ext cx="5558889" cy="3710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3167" y="0"/>
            <a:ext cx="525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3145504" cy="28879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B6081D-D3E8-4209-B85B-EB1C655A62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55" y="268827"/>
            <a:ext cx="3997065" cy="29178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CA55E4-1295-45C8-BA05-5A9E705B74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381569"/>
            <a:ext cx="3747752" cy="3017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3671315"/>
            <a:ext cx="3246299" cy="27431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5794E-A9A1-4A23-AF68-C79A782233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3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6465" b="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80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5414FA1-2D4C-41DB-83DE-4F3E38C10A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3" b="10959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6" b="9491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454</Words>
  <Application>Microsoft Office PowerPoint</Application>
  <PresentationFormat>Widescreen</PresentationFormat>
  <Paragraphs>94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Mangal</vt:lpstr>
      <vt:lpstr>Office Theme</vt:lpstr>
      <vt:lpstr>“Analytics on Career in STEM“</vt:lpstr>
      <vt:lpstr>PowerPoint Presentation</vt:lpstr>
      <vt:lpstr>PowerPoint Presentation</vt:lpstr>
      <vt:lpstr>Why we chose STEM?</vt:lpstr>
      <vt:lpstr>Why is it interesting?</vt:lpstr>
      <vt:lpstr>PowerPoint Presentation</vt:lpstr>
      <vt:lpstr>PowerPoint Presentation</vt:lpstr>
      <vt:lpstr>PowerPoint Presentation</vt:lpstr>
      <vt:lpstr>PowerPoint Presentation</vt:lpstr>
      <vt:lpstr>Data Source</vt:lpstr>
      <vt:lpstr>Design Consideration</vt:lpstr>
      <vt:lpstr>Technologies we plan to use</vt:lpstr>
      <vt:lpstr>How to design, build and evaluate?</vt:lpstr>
      <vt:lpstr>using D3 to build beautiful web maps </vt:lpstr>
      <vt:lpstr>Evaluate</vt:lpstr>
      <vt:lpstr>Deliverables?</vt:lpstr>
      <vt:lpstr>How do we work together?</vt:lpstr>
      <vt:lpstr>PowerPoint Presentation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Aggarwal</dc:creator>
  <cp:lastModifiedBy>Ankita Aggarwal</cp:lastModifiedBy>
  <cp:revision>42</cp:revision>
  <dcterms:created xsi:type="dcterms:W3CDTF">2017-10-10T04:54:44Z</dcterms:created>
  <dcterms:modified xsi:type="dcterms:W3CDTF">2017-10-11T08:39:14Z</dcterms:modified>
</cp:coreProperties>
</file>